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7"/>
  </p:notesMasterIdLst>
  <p:sldIdLst>
    <p:sldId id="280" r:id="rId2"/>
    <p:sldId id="286" r:id="rId3"/>
    <p:sldId id="345" r:id="rId4"/>
    <p:sldId id="296" r:id="rId5"/>
    <p:sldId id="297" r:id="rId6"/>
    <p:sldId id="346" r:id="rId7"/>
    <p:sldId id="285" r:id="rId8"/>
    <p:sldId id="347" r:id="rId9"/>
    <p:sldId id="287" r:id="rId10"/>
    <p:sldId id="350" r:id="rId11"/>
    <p:sldId id="288" r:id="rId12"/>
    <p:sldId id="290" r:id="rId13"/>
    <p:sldId id="291" r:id="rId14"/>
    <p:sldId id="292" r:id="rId15"/>
    <p:sldId id="293" r:id="rId16"/>
    <p:sldId id="348" r:id="rId17"/>
    <p:sldId id="289" r:id="rId18"/>
    <p:sldId id="294" r:id="rId19"/>
    <p:sldId id="298" r:id="rId20"/>
    <p:sldId id="349" r:id="rId21"/>
    <p:sldId id="299" r:id="rId22"/>
    <p:sldId id="300" r:id="rId23"/>
    <p:sldId id="344" r:id="rId24"/>
    <p:sldId id="342" r:id="rId25"/>
    <p:sldId id="283" r:id="rId2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68E"/>
    <a:srgbClr val="0B6C93"/>
    <a:srgbClr val="95C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EECD"/>
          </a:solidFill>
        </a:fill>
      </a:tcStyle>
    </a:wholeTbl>
    <a:band2H>
      <a:tcTxStyle/>
      <a:tcStyle>
        <a:tcBdr/>
        <a:fill>
          <a:solidFill>
            <a:srgbClr val="EC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6CA"/>
          </a:solidFill>
        </a:fill>
      </a:tcStyle>
    </a:wholeTbl>
    <a:band2H>
      <a:tcTxStyle/>
      <a:tcStyle>
        <a:tcBdr/>
        <a:fill>
          <a:solidFill>
            <a:srgbClr val="FFF3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DF"/>
          </a:solidFill>
        </a:fill>
      </a:tcStyle>
    </a:wholeTbl>
    <a:band2H>
      <a:tcTxStyle/>
      <a:tcStyle>
        <a:tcBdr/>
        <a:fill>
          <a:solidFill>
            <a:srgbClr val="E7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8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968744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826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feld 8"/>
          <p:cNvSpPr txBox="1"/>
          <p:nvPr/>
        </p:nvSpPr>
        <p:spPr>
          <a:xfrm rot="16200000">
            <a:off x="-1292843" y="3892869"/>
            <a:ext cx="291119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 b="1">
                <a:solidFill>
                  <a:srgbClr val="FFFFFF"/>
                </a:solidFill>
                <a:latin typeface="Ebrima"/>
                <a:ea typeface="Ebrima"/>
                <a:cs typeface="Ebrima"/>
                <a:sym typeface="Ebrima"/>
              </a:defRPr>
            </a:lvl1pPr>
          </a:lstStyle>
          <a:p>
            <a:r>
              <a:rPr b="0" dirty="0">
                <a:solidFill>
                  <a:srgbClr val="14668E"/>
                </a:solidFill>
                <a:latin typeface="+mn-lt"/>
              </a:rPr>
              <a:t>www.izes.de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65E8C0B-B91B-4B49-9E10-B85477917F5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83976" y="5589240"/>
            <a:ext cx="5951538" cy="96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algn="r">
              <a:spcBef>
                <a:spcPts val="300"/>
              </a:spcBef>
              <a:defRPr>
                <a:solidFill>
                  <a:srgbClr val="00668E"/>
                </a:solidFill>
                <a:latin typeface="Ebrima"/>
                <a:ea typeface="Ebrima"/>
                <a:cs typeface="Ebrima"/>
                <a:sym typeface="Ebrima"/>
              </a:defRPr>
            </a:pPr>
            <a:r>
              <a:rPr lang="de-DE" dirty="0">
                <a:latin typeface="+mn-lt"/>
              </a:rPr>
              <a:t>Referent, IZES gGmbH – Arial 18 blau</a:t>
            </a:r>
            <a:endParaRPr kumimoji="0" lang="de-DE" sz="2800" b="0" i="0" u="none" strike="noStrike" cap="none" spc="0" normalizeH="0" baseline="0" dirty="0">
              <a:ln>
                <a:noFill/>
              </a:ln>
              <a:solidFill>
                <a:srgbClr val="00668E"/>
              </a:solidFill>
              <a:effectLst/>
              <a:uFillTx/>
              <a:latin typeface="+mn-lt"/>
              <a:ea typeface="Ebrima"/>
              <a:cs typeface="Ebrima"/>
              <a:sym typeface="Arial"/>
            </a:endParaRPr>
          </a:p>
          <a:p>
            <a:pPr algn="r">
              <a:spcBef>
                <a:spcPts val="300"/>
              </a:spcBef>
              <a:defRPr b="1">
                <a:solidFill>
                  <a:srgbClr val="00668E"/>
                </a:solidFill>
                <a:latin typeface="Ebrima"/>
                <a:ea typeface="Ebrima"/>
                <a:cs typeface="Ebrima"/>
                <a:sym typeface="Ebrima"/>
              </a:defRPr>
            </a:pPr>
            <a:r>
              <a:rPr lang="de-DE" dirty="0">
                <a:latin typeface="+mn-lt"/>
              </a:rPr>
              <a:t>Veranstaltungsname – Arial 18 fett blau</a:t>
            </a:r>
            <a:endParaRPr kumimoji="0" lang="de-DE" sz="2800" b="1" i="0" u="none" strike="noStrike" cap="none" spc="0" normalizeH="0" baseline="0" dirty="0">
              <a:ln>
                <a:noFill/>
              </a:ln>
              <a:solidFill>
                <a:srgbClr val="00668E"/>
              </a:solidFill>
              <a:effectLst/>
              <a:uFillTx/>
              <a:latin typeface="+mn-lt"/>
              <a:ea typeface="Ebrima"/>
              <a:cs typeface="Ebrima"/>
              <a:sym typeface="Lota Grotesque"/>
            </a:endParaRPr>
          </a:p>
          <a:p>
            <a:pPr algn="r">
              <a:spcBef>
                <a:spcPts val="300"/>
              </a:spcBef>
              <a:defRPr>
                <a:solidFill>
                  <a:srgbClr val="00668E"/>
                </a:solidFill>
                <a:latin typeface="Ebrima"/>
                <a:ea typeface="Ebrima"/>
                <a:cs typeface="Ebrima"/>
                <a:sym typeface="Ebrima"/>
              </a:defRPr>
            </a:pPr>
            <a:r>
              <a:rPr lang="de-DE" dirty="0">
                <a:latin typeface="+mn-lt"/>
              </a:rPr>
              <a:t>Ort, Datum – Arial 18 </a:t>
            </a:r>
          </a:p>
          <a:p>
            <a:pPr lvl="4"/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DCB4E6-248D-4C07-BEA0-21CCBA6899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7848" y="3357563"/>
            <a:ext cx="7200627" cy="189129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Vortragstitel in weiß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BFDD0EE9-567C-4244-9410-2AF9335CF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1A1C3BFD-AF12-4C5C-8C53-E59DF3D01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 über "Einfügen" -&gt; "Kopf- und Fußzeile" anpassen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30F4FDEE-8CCA-4BCA-9427-709CC80356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A9CC7-7486-4AB7-9381-F0B410DD651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15CC7439-D146-40A6-8AC6-49DA8F1AF2F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0000" y="1260000"/>
            <a:ext cx="11520000" cy="4968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5406151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2 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ebene 1…">
            <a:extLst>
              <a:ext uri="{FF2B5EF4-FFF2-40B4-BE49-F238E27FC236}">
                <a16:creationId xmlns:a16="http://schemas.microsoft.com/office/drawing/2014/main" id="{268AB385-C5B0-47D3-925C-45107E651CE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60000" y="1259999"/>
            <a:ext cx="5580000" cy="496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  <a:tabLst/>
              <a:defRPr sz="2400" b="0" i="0" u="none" strike="noStrike" cap="none" spc="0" baseline="0" dirty="0">
                <a:solidFill>
                  <a:srgbClr val="1466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8001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  <a:tabLst/>
              <a:defRPr sz="2400" b="0" i="0" u="none" strike="noStrike" cap="none" spc="0" baseline="0" dirty="0">
                <a:solidFill>
                  <a:srgbClr val="1466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58863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  <a:tabLst/>
              <a:defRPr sz="2400" b="0" i="0" u="none" strike="noStrike" cap="none" spc="0" baseline="0" dirty="0">
                <a:solidFill>
                  <a:srgbClr val="1466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058863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  <a:tabLst/>
              <a:defRPr sz="2400" b="0" i="0" u="none" strike="noStrike" cap="none" spc="0" baseline="0" dirty="0">
                <a:solidFill>
                  <a:srgbClr val="1466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058863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  <a:tabLst/>
              <a:defRPr sz="2400" b="0" i="0" u="none" strike="noStrike" cap="none" spc="0" baseline="0" dirty="0">
                <a:solidFill>
                  <a:srgbClr val="1466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A86FC0F-207E-41F4-A473-4E232F1DAD3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Fußzeile über "Einfügen" -&gt; "Kopf- und Fußzeile" anpassen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B041306-469B-46AE-A6F1-69CB00D922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4A9CC7-7486-4AB7-9381-F0B410DD651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EE63D22-2163-4996-8BB7-E801B6D5E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ebene 1…">
            <a:extLst>
              <a:ext uri="{FF2B5EF4-FFF2-40B4-BE49-F238E27FC236}">
                <a16:creationId xmlns:a16="http://schemas.microsoft.com/office/drawing/2014/main" id="{C3C29BBC-74F9-4DAA-9267-DB34DCC3E29E}"/>
              </a:ext>
            </a:extLst>
          </p:cNvPr>
          <p:cNvSpPr txBox="1">
            <a:spLocks noGrp="1"/>
          </p:cNvSpPr>
          <p:nvPr>
            <p:ph type="body" sz="half" idx="16" hasCustomPrompt="1"/>
          </p:nvPr>
        </p:nvSpPr>
        <p:spPr>
          <a:xfrm>
            <a:off x="6290971" y="1259999"/>
            <a:ext cx="5580000" cy="496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  <a:tabLst/>
              <a:defRPr sz="2400" b="0" i="0" u="none" strike="noStrike" cap="none" spc="0" baseline="0" dirty="0">
                <a:solidFill>
                  <a:srgbClr val="1466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8001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  <a:tabLst/>
              <a:defRPr sz="2400" b="0" i="0" u="none" strike="noStrike" cap="none" spc="0" baseline="0" dirty="0">
                <a:solidFill>
                  <a:srgbClr val="1466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58863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  <a:tabLst/>
              <a:defRPr sz="2400" b="0" i="0" u="none" strike="noStrike" cap="none" spc="0" baseline="0" dirty="0">
                <a:solidFill>
                  <a:srgbClr val="1466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058863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  <a:tabLst/>
              <a:defRPr sz="2400" b="0" i="0" u="none" strike="noStrike" cap="none" spc="0" baseline="0" dirty="0">
                <a:solidFill>
                  <a:srgbClr val="1466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058863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  <a:tabLst/>
              <a:defRPr sz="2400" b="0" i="0" u="none" strike="noStrike" cap="none" spc="0" baseline="0" dirty="0">
                <a:solidFill>
                  <a:srgbClr val="1466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3400742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ahlt-Bild Text 2 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4">
            <a:extLst>
              <a:ext uri="{FF2B5EF4-FFF2-40B4-BE49-F238E27FC236}">
                <a16:creationId xmlns:a16="http://schemas.microsoft.com/office/drawing/2014/main" id="{DFA3AC60-0B3F-41A1-A94C-412682CA4B10}"/>
              </a:ext>
            </a:extLst>
          </p:cNvPr>
          <p:cNvSpPr>
            <a:spLocks noGrp="1"/>
          </p:cNvSpPr>
          <p:nvPr>
            <p:ph type="pic" sz="half" idx="21"/>
          </p:nvPr>
        </p:nvSpPr>
        <p:spPr>
          <a:xfrm>
            <a:off x="360000" y="1260000"/>
            <a:ext cx="5580000" cy="4968000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5B45F2-D3E6-48C5-96A5-BAD6DC28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DB561FE2-4665-4610-8481-637E040435B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Fußzeile über "Einfügen" -&gt; "Kopf- und Fußzeile" anpassen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FA0EFD4C-C028-4AA4-B240-C586677DA16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D84A9CC7-7486-4AB7-9381-F0B410DD651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ebene 1…">
            <a:extLst>
              <a:ext uri="{FF2B5EF4-FFF2-40B4-BE49-F238E27FC236}">
                <a16:creationId xmlns:a16="http://schemas.microsoft.com/office/drawing/2014/main" id="{1FF40C2C-66D8-41ED-ADC7-D2ED5F2392B2}"/>
              </a:ext>
            </a:extLst>
          </p:cNvPr>
          <p:cNvSpPr txBox="1">
            <a:spLocks noGrp="1"/>
          </p:cNvSpPr>
          <p:nvPr>
            <p:ph type="body" sz="half" idx="16" hasCustomPrompt="1"/>
          </p:nvPr>
        </p:nvSpPr>
        <p:spPr>
          <a:xfrm>
            <a:off x="6290971" y="1259999"/>
            <a:ext cx="5580000" cy="496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  <a:tabLst/>
              <a:defRPr sz="2400" b="0" i="0" u="none" strike="noStrike" cap="none" spc="0" baseline="0" dirty="0">
                <a:solidFill>
                  <a:srgbClr val="1466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8001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  <a:tabLst/>
              <a:defRPr sz="2400" b="0" i="0" u="none" strike="noStrike" cap="none" spc="0" baseline="0" dirty="0">
                <a:solidFill>
                  <a:srgbClr val="1466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58863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  <a:tabLst/>
              <a:defRPr sz="2400" b="0" i="0" u="none" strike="noStrike" cap="none" spc="0" baseline="0" dirty="0">
                <a:solidFill>
                  <a:srgbClr val="1466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058863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  <a:tabLst/>
              <a:defRPr sz="2400" b="0" i="0" u="none" strike="noStrike" cap="none" spc="0" baseline="0" dirty="0">
                <a:solidFill>
                  <a:srgbClr val="1466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058863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  <a:tabLst/>
              <a:defRPr sz="2400" b="0" i="0" u="none" strike="noStrike" cap="none" spc="0" baseline="0" dirty="0">
                <a:solidFill>
                  <a:srgbClr val="1466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59766712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ulß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05" y="-1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feld 6">
            <a:extLst>
              <a:ext uri="{FF2B5EF4-FFF2-40B4-BE49-F238E27FC236}">
                <a16:creationId xmlns:a16="http://schemas.microsoft.com/office/drawing/2014/main" id="{49283A40-4253-422A-998B-81A2909F67FD}"/>
              </a:ext>
            </a:extLst>
          </p:cNvPr>
          <p:cNvSpPr txBox="1"/>
          <p:nvPr userDrawn="1"/>
        </p:nvSpPr>
        <p:spPr>
          <a:xfrm>
            <a:off x="5950410" y="5332938"/>
            <a:ext cx="584969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spcBef>
                <a:spcPts val="300"/>
              </a:spcBef>
              <a:defRPr>
                <a:solidFill>
                  <a:srgbClr val="00668E"/>
                </a:solidFill>
                <a:latin typeface="Ebrima"/>
                <a:ea typeface="Ebrima"/>
                <a:cs typeface="Ebrima"/>
                <a:sym typeface="Ebrima"/>
              </a:defRPr>
            </a:pPr>
            <a:endParaRPr dirty="0">
              <a:latin typeface="+mn-lt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D77DC4-1390-4593-88A0-6C00C7396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6159" y="4033928"/>
            <a:ext cx="3816054" cy="6715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 des Referenten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65E8C0B-B91B-4B49-9E10-B85477917F5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36159" y="4663103"/>
            <a:ext cx="3816053" cy="96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algn="r">
              <a:spcBef>
                <a:spcPts val="300"/>
              </a:spcBef>
              <a:defRPr>
                <a:solidFill>
                  <a:srgbClr val="00668E"/>
                </a:solidFill>
                <a:latin typeface="Ebrima"/>
                <a:ea typeface="Ebrima"/>
                <a:cs typeface="Ebrima"/>
                <a:sym typeface="Ebrima"/>
              </a:defRPr>
            </a:pPr>
            <a:r>
              <a:rPr lang="de-DE" dirty="0">
                <a:latin typeface="+mn-lt"/>
              </a:rPr>
              <a:t>Kontaktinformationen</a:t>
            </a:r>
          </a:p>
          <a:p>
            <a:pPr lvl="4"/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F019939A-0B69-440C-858C-8645E6C93E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48724" y="1625305"/>
            <a:ext cx="2303463" cy="218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QR-Code zu Kontaktdaten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92AE4F2-1CB2-4BC0-98B0-80F537243D3D}"/>
              </a:ext>
            </a:extLst>
          </p:cNvPr>
          <p:cNvSpPr txBox="1"/>
          <p:nvPr userDrawn="1"/>
        </p:nvSpPr>
        <p:spPr>
          <a:xfrm>
            <a:off x="1991544" y="4509120"/>
            <a:ext cx="489654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Haben Sie weitere Fragen oder Anmerkungen?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Kontaktieren Sie mich bitte:</a:t>
            </a:r>
          </a:p>
        </p:txBody>
      </p:sp>
      <p:sp>
        <p:nvSpPr>
          <p:cNvPr id="11" name="Textfeld 8">
            <a:extLst>
              <a:ext uri="{FF2B5EF4-FFF2-40B4-BE49-F238E27FC236}">
                <a16:creationId xmlns:a16="http://schemas.microsoft.com/office/drawing/2014/main" id="{E70747A3-C890-4B18-BD25-173418A5F9FE}"/>
              </a:ext>
            </a:extLst>
          </p:cNvPr>
          <p:cNvSpPr txBox="1"/>
          <p:nvPr userDrawn="1"/>
        </p:nvSpPr>
        <p:spPr>
          <a:xfrm rot="16200000">
            <a:off x="-1292843" y="3892869"/>
            <a:ext cx="291119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 b="1">
                <a:solidFill>
                  <a:srgbClr val="FFFFFF"/>
                </a:solidFill>
                <a:latin typeface="Ebrima"/>
                <a:ea typeface="Ebrima"/>
                <a:cs typeface="Ebrima"/>
                <a:sym typeface="Ebrima"/>
              </a:defRPr>
            </a:lvl1pPr>
          </a:lstStyle>
          <a:p>
            <a:r>
              <a:rPr b="0" dirty="0">
                <a:solidFill>
                  <a:srgbClr val="14668E"/>
                </a:solidFill>
                <a:latin typeface="+mn-lt"/>
              </a:rPr>
              <a:t>www.izes.de</a:t>
            </a:r>
          </a:p>
        </p:txBody>
      </p:sp>
    </p:spTree>
    <p:extLst>
      <p:ext uri="{BB962C8B-B14F-4D97-AF65-F5344CB8AC3E}">
        <p14:creationId xmlns:p14="http://schemas.microsoft.com/office/powerpoint/2010/main" val="111560047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8"/>
          <p:cNvSpPr txBox="1"/>
          <p:nvPr/>
        </p:nvSpPr>
        <p:spPr>
          <a:xfrm rot="16200000">
            <a:off x="-1292844" y="5191663"/>
            <a:ext cx="2911198" cy="302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 b="1">
                <a:solidFill>
                  <a:srgbClr val="FFFFFF"/>
                </a:solidFill>
                <a:latin typeface="Ebrima"/>
                <a:ea typeface="Ebrima"/>
                <a:cs typeface="Ebrima"/>
                <a:sym typeface="Ebrima"/>
              </a:defRPr>
            </a:lvl1pPr>
          </a:lstStyle>
          <a:p>
            <a:r>
              <a:t>www.izes.de</a:t>
            </a:r>
          </a:p>
        </p:txBody>
      </p:sp>
      <p:pic>
        <p:nvPicPr>
          <p:cNvPr id="7" name="IZES-Logo-hoch-ohne-Zusatz.png" descr="IZES-Logo-hoch-ohne-Zusatz.png">
            <a:extLst>
              <a:ext uri="{FF2B5EF4-FFF2-40B4-BE49-F238E27FC236}">
                <a16:creationId xmlns:a16="http://schemas.microsoft.com/office/drawing/2014/main" id="{4CB00036-3AD1-48FF-A0B2-AD3C0F862AE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98071" y="330734"/>
            <a:ext cx="1483433" cy="52315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FD37A332-F260-4077-98D4-4F5C7BA58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361" y="6356350"/>
            <a:ext cx="10848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rgbClr val="14668E"/>
                </a:solidFill>
              </a:defRPr>
            </a:lvl1pPr>
          </a:lstStyle>
          <a:p>
            <a:r>
              <a:rPr lang="de-DE"/>
              <a:t>Fußzeile über "Einfügen" -&gt; "Kopf- und Fußzeile" anpassen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8CFCF919-BF7C-4C49-8C9C-75CB707D2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56350"/>
            <a:ext cx="593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4668E"/>
                </a:solidFill>
              </a:defRPr>
            </a:lvl1pPr>
          </a:lstStyle>
          <a:p>
            <a:fld id="{D84A9CC7-7486-4AB7-9381-F0B410DD651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7E7503-A6CA-4354-AF5A-DDB7FFA0E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361" y="1268760"/>
            <a:ext cx="11510610" cy="4938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platzhalter 5">
            <a:extLst>
              <a:ext uri="{FF2B5EF4-FFF2-40B4-BE49-F238E27FC236}">
                <a16:creationId xmlns:a16="http://schemas.microsoft.com/office/drawing/2014/main" id="{DE7C4335-7CA0-4298-8639-A8F70992E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225394"/>
            <a:ext cx="9735411" cy="8946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58" r:id="rId3"/>
    <p:sldLayoutId id="2147483659" r:id="rId4"/>
    <p:sldLayoutId id="2147483655" r:id="rId5"/>
  </p:sldLayoutIdLst>
  <p:transition spd="med"/>
  <p:hf hdr="0" dt="0"/>
  <p:txStyles>
    <p:titleStyle>
      <a:lvl1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0" lang="de-DE" sz="2800" b="1" i="0" u="none" strike="noStrike" cap="none" spc="0" normalizeH="0" baseline="0" smtClean="0">
          <a:ln>
            <a:noFill/>
          </a:ln>
          <a:solidFill>
            <a:srgbClr val="00668E"/>
          </a:solidFill>
          <a:effectLst/>
          <a:uFillTx/>
          <a:latin typeface="+mn-lt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95C11F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14668E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95C11F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14668E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95C11F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14668E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95C11F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14668E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95C11F"/>
        </a:buClr>
        <a:buSzPct val="100000"/>
        <a:buFont typeface="Arial"/>
        <a:buChar char="•"/>
        <a:tabLst/>
        <a:defRPr sz="2000" b="0" i="0" u="none" strike="noStrike" cap="none" spc="0" baseline="0">
          <a:solidFill>
            <a:srgbClr val="14668E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ota Grotesque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ota Grotesque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ota Grotesque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ota Grotesque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ota Grotesque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ota Grotesque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ota Grotesque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ota Grotesque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ota Grotesq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matschoss@izes.de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CD62F76-CEAC-47C9-920F-C3263E14DDD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/>
              <a:t>Dr. Patrick Matschoss, IZES gGmbH</a:t>
            </a:r>
          </a:p>
          <a:p>
            <a:r>
              <a:rPr lang="de-DE" dirty="0"/>
              <a:t>9. Norddeutscher Biogas-Branchentreff, Rendsburg, 12.06.2025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F7775BE-2F54-462B-B195-3AE5E26456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Biogas in der Energiewende und die Post-EEG-Frage</a:t>
            </a:r>
          </a:p>
        </p:txBody>
      </p:sp>
    </p:spTree>
    <p:extLst>
      <p:ext uri="{BB962C8B-B14F-4D97-AF65-F5344CB8AC3E}">
        <p14:creationId xmlns:p14="http://schemas.microsoft.com/office/powerpoint/2010/main" val="218669620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80055-43BC-4041-8D70-5A348D7C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9757C9-C5DB-473A-86DD-D7E9A0728B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 über "Einfügen" -&gt; "Kopf- und Fußzeile" anpassen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0887EF-D6AE-4EE2-8147-E4D071D39D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A9CC7-7486-4AB7-9381-F0B410DD6511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01C8DA2-CCA7-4489-8D71-10F6F115D4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 dirty="0"/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Die IZES gGmbH</a:t>
            </a:r>
          </a:p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Biogasanlagen und Post-EEG</a:t>
            </a:r>
          </a:p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Funktionen von Biogasanlagen</a:t>
            </a:r>
          </a:p>
          <a:p>
            <a:endParaRPr lang="de-DE" dirty="0"/>
          </a:p>
          <a:p>
            <a:r>
              <a:rPr lang="de-DE" dirty="0"/>
              <a:t>Perspektive von Betreibenden: Post-EEG-Geschäftsfelder</a:t>
            </a:r>
          </a:p>
          <a:p>
            <a:endParaRPr lang="de-DE" dirty="0"/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Perspektive der Regulatorik: Systemische Effekte</a:t>
            </a:r>
          </a:p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Fazit &amp; Schlussfolgerungen</a:t>
            </a:r>
          </a:p>
        </p:txBody>
      </p:sp>
    </p:spTree>
    <p:extLst>
      <p:ext uri="{BB962C8B-B14F-4D97-AF65-F5344CB8AC3E}">
        <p14:creationId xmlns:p14="http://schemas.microsoft.com/office/powerpoint/2010/main" val="206977512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C1A80-F63B-49F2-9981-1CB4364D0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Post-EEG-Geschäftsfelder: Übersicht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8AC8D00-CAF9-4BD0-AF8A-E09ED7AD6D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 über "Einfügen" -&gt; "Kopf- und Fußzeile" anpassen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B4D2AF-1DC5-48BA-B6DD-8066B516FB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A9CC7-7486-4AB7-9381-F0B410DD6511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5DD2ACF-1524-4592-9F44-4F0D1340B00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Strom: Flexibilisierung, Substratwechsel</a:t>
            </a:r>
          </a:p>
          <a:p>
            <a:endParaRPr lang="de-DE" dirty="0"/>
          </a:p>
          <a:p>
            <a:r>
              <a:rPr lang="de-DE" dirty="0"/>
              <a:t>Strom: Systemdienstleistungen</a:t>
            </a:r>
          </a:p>
          <a:p>
            <a:endParaRPr lang="de-DE" dirty="0"/>
          </a:p>
          <a:p>
            <a:r>
              <a:rPr lang="de-DE" dirty="0"/>
              <a:t>Wärme: Potentialerschließung</a:t>
            </a:r>
          </a:p>
          <a:p>
            <a:endParaRPr lang="de-DE" dirty="0"/>
          </a:p>
          <a:p>
            <a:r>
              <a:rPr lang="de-DE" dirty="0"/>
              <a:t>Biomethan: Aufbereitung &amp; Netzeinspeisung</a:t>
            </a:r>
          </a:p>
          <a:p>
            <a:endParaRPr lang="de-DE" dirty="0"/>
          </a:p>
          <a:p>
            <a:r>
              <a:rPr lang="de-DE" dirty="0"/>
              <a:t>Anderes: Eigenversorgung, Ökosystemleistung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833142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D18A2-462B-46D9-9D2F-9256B58E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Post-EEG-Geschäftsfelder: Strom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754284-1099-4B7B-B628-4452685EB8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 über "Einfügen" -&gt; "Kopf- und Fußzeile" anpassen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658A84-CCFC-49EB-9AC1-09F311EC10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A9CC7-7486-4AB7-9381-F0B410DD6511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B9BEEC3-6C5C-486C-9649-9B6BF76424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/>
              <a:t>Flexibilisierung &amp; </a:t>
            </a:r>
            <a:r>
              <a:rPr lang="de-DE" b="1" dirty="0" err="1"/>
              <a:t>NawaRo</a:t>
            </a:r>
            <a:r>
              <a:rPr lang="de-DE" b="1" dirty="0"/>
              <a:t>-Absenkung</a:t>
            </a:r>
          </a:p>
          <a:p>
            <a:r>
              <a:rPr lang="de-DE" dirty="0"/>
              <a:t>Häufigste Empfehlung über alle Anlagengrößen</a:t>
            </a:r>
          </a:p>
          <a:p>
            <a:r>
              <a:rPr lang="de-DE" dirty="0" err="1"/>
              <a:t>NawaRo</a:t>
            </a:r>
            <a:r>
              <a:rPr lang="de-DE" dirty="0"/>
              <a:t>-Absenkung: </a:t>
            </a:r>
          </a:p>
          <a:p>
            <a:pPr lvl="1"/>
            <a:r>
              <a:rPr lang="de-DE" dirty="0"/>
              <a:t>fast durchgehend (u.a. durch Regulierung induziert) </a:t>
            </a:r>
          </a:p>
          <a:p>
            <a:pPr lvl="1"/>
            <a:r>
              <a:rPr lang="de-DE" dirty="0"/>
              <a:t>Absenkung bzw. Beibehaltung hoher Reststoffanteile</a:t>
            </a:r>
          </a:p>
          <a:p>
            <a:r>
              <a:rPr lang="de-DE" dirty="0"/>
              <a:t>Flexibilisierung </a:t>
            </a:r>
          </a:p>
          <a:p>
            <a:pPr lvl="1"/>
            <a:r>
              <a:rPr lang="de-DE" dirty="0"/>
              <a:t>mit Überbauung (i.d.R. 2-4fach)</a:t>
            </a:r>
          </a:p>
          <a:p>
            <a:pPr lvl="1"/>
            <a:r>
              <a:rPr lang="de-DE" dirty="0"/>
              <a:t>ohne Überbauung („nach unten“), hinreichende Größe und/oder Wärmenutzung nötig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Systemdienstleistungen</a:t>
            </a:r>
          </a:p>
          <a:p>
            <a:r>
              <a:rPr lang="de-DE" dirty="0"/>
              <a:t>Regelleistung: ggfs. Zusatzerlöse im Segment Sekundärreserve (SRL) bzw. </a:t>
            </a:r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/>
              <a:t>Frequency</a:t>
            </a:r>
            <a:r>
              <a:rPr lang="de-DE" dirty="0"/>
              <a:t> Restauration (</a:t>
            </a:r>
            <a:r>
              <a:rPr lang="de-DE" dirty="0" err="1"/>
              <a:t>aFFR</a:t>
            </a:r>
            <a:r>
              <a:rPr lang="de-DE" dirty="0"/>
              <a:t>)</a:t>
            </a:r>
          </a:p>
          <a:p>
            <a:r>
              <a:rPr lang="de-DE" dirty="0"/>
              <a:t>Engpassmanagement, Blindleistung, Netzwiederaufbau: mögliche Zusatzerlöse aber kein regulatorischer Rahmen</a:t>
            </a:r>
          </a:p>
        </p:txBody>
      </p:sp>
    </p:spTree>
    <p:extLst>
      <p:ext uri="{BB962C8B-B14F-4D97-AF65-F5344CB8AC3E}">
        <p14:creationId xmlns:p14="http://schemas.microsoft.com/office/powerpoint/2010/main" val="303915800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E2391-BB82-4FF5-831C-80D3101F7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Post-EEG-Geschäftsfelder: Wärme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65E51C-18F3-4795-8A64-35CFA611BF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 über "Einfügen" -&gt; "Kopf- und Fußzeile" anpassen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D31C0C-79F5-49B7-9078-AF6833BA7C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A9CC7-7486-4AB7-9381-F0B410DD6511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BAF8532-B387-460A-BBDD-3E7C20EA04E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Steigerung der Wärmenutzung (neben Flexibilisierung) die häufigste Empfehlung</a:t>
            </a:r>
          </a:p>
          <a:p>
            <a:endParaRPr lang="de-DE" dirty="0"/>
          </a:p>
          <a:p>
            <a:r>
              <a:rPr lang="de-DE" dirty="0"/>
              <a:t>Z.T. höhere (Zusatz-)Erlöse als Flex-Erlöse im Strommarkt</a:t>
            </a:r>
          </a:p>
          <a:p>
            <a:endParaRPr lang="de-DE" dirty="0"/>
          </a:p>
          <a:p>
            <a:r>
              <a:rPr lang="de-DE" dirty="0"/>
              <a:t>Z.T. als saisonale Variante (bei saisonalem Wärmelastprofil)</a:t>
            </a:r>
          </a:p>
          <a:p>
            <a:endParaRPr lang="de-DE" dirty="0"/>
          </a:p>
          <a:p>
            <a:r>
              <a:rPr lang="de-DE" dirty="0"/>
              <a:t>Abhängig von Voraussetzungen / Infrastrukturen (s. systemisch / Potential)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988960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BB102E-DCEB-4334-8868-4EA15AA7E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Post-EEG-Geschäftsfelder: Biomethan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1F4CF8-43CB-41A2-958C-A1F11F4CA0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 über "Einfügen" -&gt; "Kopf- und Fußzeile" anpassen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632499-1FD4-4766-8734-8CC187A15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A9CC7-7486-4AB7-9381-F0B410DD6511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D17C3AF-E397-42A5-8D83-7F58B3E20F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/>
              <a:t>Einzelanlage</a:t>
            </a:r>
            <a:r>
              <a:rPr lang="de-DE" dirty="0"/>
              <a:t> </a:t>
            </a:r>
          </a:p>
          <a:p>
            <a:r>
              <a:rPr lang="de-DE" dirty="0"/>
              <a:t>Z.T ab 250m</a:t>
            </a:r>
            <a:r>
              <a:rPr lang="de-DE" baseline="30000" dirty="0"/>
              <a:t>3</a:t>
            </a:r>
            <a:r>
              <a:rPr lang="de-DE" dirty="0"/>
              <a:t>/h (ca. 250 kW)</a:t>
            </a:r>
          </a:p>
          <a:p>
            <a:r>
              <a:rPr lang="de-DE" dirty="0"/>
              <a:t>Ohne oder mit eigener Tankstelle 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Pooling / Cluster</a:t>
            </a:r>
          </a:p>
          <a:p>
            <a:r>
              <a:rPr lang="de-DE" dirty="0"/>
              <a:t>Fast alle Anlagengrößen</a:t>
            </a:r>
          </a:p>
          <a:p>
            <a:r>
              <a:rPr lang="de-DE" dirty="0"/>
              <a:t>Bündelung mehrerer (ehem.) BGA durch Rohgasleitungen (Mikrogasnetz)</a:t>
            </a:r>
          </a:p>
          <a:p>
            <a:r>
              <a:rPr lang="de-DE" dirty="0"/>
              <a:t>Kostensenkung durch gemeinsame Aufbereitung &amp; Einspeisung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Generell</a:t>
            </a:r>
          </a:p>
          <a:p>
            <a:r>
              <a:rPr lang="de-DE" dirty="0"/>
              <a:t>Hohe Bedeutung der Zusatzerlöse aus THG-Quotenhandel (ihrerseits vom Substrat abhängig)</a:t>
            </a:r>
          </a:p>
        </p:txBody>
      </p:sp>
    </p:spTree>
    <p:extLst>
      <p:ext uri="{BB962C8B-B14F-4D97-AF65-F5344CB8AC3E}">
        <p14:creationId xmlns:p14="http://schemas.microsoft.com/office/powerpoint/2010/main" val="359135275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11071-9516-49F3-AE3B-8B518DBB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Post-EEG-Geschäftsfelder: Anderes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291F7CF-597B-4FA0-B4F2-6D7AB07084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 über "Einfügen" -&gt; "Kopf- und Fußzeile" anpassen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2E086-A678-4C2E-A83B-8A8B690AE5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A9CC7-7486-4AB7-9381-F0B410DD6511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F0EDF9B-947C-46A4-AC35-31E376F78F1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Eigenversorgung Landwirtschaft</a:t>
            </a:r>
          </a:p>
          <a:p>
            <a:r>
              <a:rPr lang="de-DE" dirty="0"/>
              <a:t>Strom: hohe Eigenversorgungsanteile möglich aber keine Netztrennung</a:t>
            </a:r>
          </a:p>
          <a:p>
            <a:r>
              <a:rPr lang="de-DE" dirty="0"/>
              <a:t>Treibstoff: z.T. komplett möglich</a:t>
            </a:r>
          </a:p>
          <a:p>
            <a:r>
              <a:rPr lang="de-DE" dirty="0"/>
              <a:t>Generell: höhere Wirtschaftlichkeit bei </a:t>
            </a:r>
          </a:p>
          <a:p>
            <a:pPr lvl="1"/>
            <a:r>
              <a:rPr lang="de-DE" dirty="0"/>
              <a:t>höherer Wärmenutzung</a:t>
            </a:r>
          </a:p>
          <a:p>
            <a:pPr lvl="1"/>
            <a:r>
              <a:rPr lang="de-DE" dirty="0"/>
              <a:t>höheren Strom-, Wärme- und CO</a:t>
            </a:r>
            <a:r>
              <a:rPr lang="de-DE" baseline="-25000" dirty="0"/>
              <a:t>2</a:t>
            </a:r>
            <a:r>
              <a:rPr lang="de-DE" dirty="0"/>
              <a:t>-Preisen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Landschaftspflege: </a:t>
            </a:r>
            <a:r>
              <a:rPr lang="de-DE" b="1" dirty="0" err="1"/>
              <a:t>NawaRo</a:t>
            </a:r>
            <a:r>
              <a:rPr lang="de-DE" b="1" dirty="0"/>
              <a:t>-Substitution durch Landschaftspflegegras </a:t>
            </a:r>
          </a:p>
          <a:p>
            <a:r>
              <a:rPr lang="de-DE" dirty="0"/>
              <a:t>Absicherung gegen hohe Substratpreise </a:t>
            </a:r>
          </a:p>
          <a:p>
            <a:r>
              <a:rPr lang="de-DE" dirty="0"/>
              <a:t>Möglichkeit für Flex „nach unten“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81356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80055-43BC-4041-8D70-5A348D7C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9757C9-C5DB-473A-86DD-D7E9A0728B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 über "Einfügen" -&gt; "Kopf- und Fußzeile" anpassen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0887EF-D6AE-4EE2-8147-E4D071D39D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A9CC7-7486-4AB7-9381-F0B410DD6511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01C8DA2-CCA7-4489-8D71-10F6F115D4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 dirty="0"/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Die IZES gGmbH</a:t>
            </a:r>
          </a:p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Biogasanlagen und Post-EEG</a:t>
            </a:r>
          </a:p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Funktionen von Biogasanlagen</a:t>
            </a:r>
          </a:p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Perspektive von Betreibenden: Post-EEG-Geschäftsfelder</a:t>
            </a:r>
          </a:p>
          <a:p>
            <a:endParaRPr lang="de-DE" dirty="0"/>
          </a:p>
          <a:p>
            <a:r>
              <a:rPr lang="de-DE" dirty="0"/>
              <a:t>Perspektive der Regulatorik: Systemische Effekte</a:t>
            </a:r>
          </a:p>
          <a:p>
            <a:endParaRPr lang="de-DE" dirty="0"/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Fazit &amp; Schlussfolgerungen</a:t>
            </a:r>
          </a:p>
        </p:txBody>
      </p:sp>
    </p:spTree>
    <p:extLst>
      <p:ext uri="{BB962C8B-B14F-4D97-AF65-F5344CB8AC3E}">
        <p14:creationId xmlns:p14="http://schemas.microsoft.com/office/powerpoint/2010/main" val="67215207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F4E254-797A-447C-B770-6DB098604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Systemische Effekte: </a:t>
            </a:r>
            <a:br>
              <a:rPr lang="de-DE" dirty="0"/>
            </a:br>
            <a:r>
              <a:rPr lang="de-DE" b="0" i="1" dirty="0"/>
              <a:t>Bestandsentwicklung &amp; Effekte im Energiesystem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AB3F13C-4E45-4019-A95A-B663DE8C43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 über "Einfügen" -&gt; "Kopf- und Fußzeile" anpassen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128360-41E3-40C9-987F-33D5F5BD02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A9CC7-7486-4AB7-9381-F0B410DD6511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5005933-710A-45AC-A8CF-E240F869CF4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0000" y="1260000"/>
            <a:ext cx="11520000" cy="50963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/>
              <a:t>Auslaufender Bestand bis 2035</a:t>
            </a:r>
          </a:p>
          <a:p>
            <a:r>
              <a:rPr lang="de-DE" dirty="0"/>
              <a:t>Wegfall von 30 TWh Strom, 15 TWh Wärme &amp; 4,8 GW steuerbarer Leistung; </a:t>
            </a:r>
          </a:p>
          <a:p>
            <a:r>
              <a:rPr lang="de-DE" dirty="0"/>
              <a:t>Kompensation: 6,1 GW Wind (0,4 GW/a); 19,7 GW PV (0,4 GW/a); 4,8 GW Speicher (0,3 GW/a)</a:t>
            </a:r>
          </a:p>
          <a:p>
            <a:r>
              <a:rPr lang="de-DE" dirty="0"/>
              <a:t>Kapazitätsrückgänge bis über 2/3 erwartet; durch aktuelles Biogaspaket“ z.T. korrigiert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Flexibilisierung</a:t>
            </a:r>
          </a:p>
          <a:p>
            <a:r>
              <a:rPr lang="de-DE" dirty="0"/>
              <a:t>sinkende Energiesystemkosten </a:t>
            </a:r>
          </a:p>
          <a:p>
            <a:r>
              <a:rPr lang="de-DE" dirty="0"/>
              <a:t>Substitution von Erdgas-KW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Systemdienstleistungen durch BGA</a:t>
            </a:r>
          </a:p>
          <a:p>
            <a:r>
              <a:rPr lang="de-DE" dirty="0"/>
              <a:t>Abregelung: 30%-70% der Energie</a:t>
            </a:r>
          </a:p>
          <a:p>
            <a:r>
              <a:rPr lang="de-DE" dirty="0"/>
              <a:t>Blindleistung: Fahrplanmäßig 1,5-11%; bis ca. 1/3 in einigen Netzgruppen</a:t>
            </a:r>
          </a:p>
          <a:p>
            <a:r>
              <a:rPr lang="de-DE" dirty="0" err="1"/>
              <a:t>Momentanreserve</a:t>
            </a:r>
            <a:r>
              <a:rPr lang="de-DE" dirty="0"/>
              <a:t>: Beitrag gering aber inhärent</a:t>
            </a:r>
          </a:p>
          <a:p>
            <a:r>
              <a:rPr lang="de-DE" dirty="0"/>
              <a:t>Netzwiederaufbau: Speicherkosten um Faktor 17-30 niedriger als bei Batteriespeichern</a:t>
            </a:r>
          </a:p>
          <a:p>
            <a:r>
              <a:rPr lang="de-DE" dirty="0"/>
              <a:t>Beitrag im (noch zu schaffenden) Smart </a:t>
            </a:r>
            <a:r>
              <a:rPr lang="de-DE" dirty="0" err="1"/>
              <a:t>market</a:t>
            </a:r>
            <a:r>
              <a:rPr lang="de-DE" dirty="0"/>
              <a:t>: über die Hälfte der Engpassvolumina „typischer“ </a:t>
            </a:r>
            <a:r>
              <a:rPr lang="de-DE" dirty="0" err="1"/>
              <a:t>Redispatch</a:t>
            </a:r>
            <a:r>
              <a:rPr lang="de-DE" dirty="0"/>
              <a:t>-Situationen</a:t>
            </a:r>
          </a:p>
        </p:txBody>
      </p:sp>
    </p:spTree>
    <p:extLst>
      <p:ext uri="{BB962C8B-B14F-4D97-AF65-F5344CB8AC3E}">
        <p14:creationId xmlns:p14="http://schemas.microsoft.com/office/powerpoint/2010/main" val="42931834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8C52C9-ABC9-40FB-90A9-F87F11F5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Systemische Effekte: </a:t>
            </a:r>
            <a:br>
              <a:rPr lang="de-DE" dirty="0"/>
            </a:br>
            <a:r>
              <a:rPr lang="de-DE" b="0" i="1" dirty="0"/>
              <a:t>THG-Reduktionen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97EDC15-42F5-432C-9D7D-93C774C9A9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 über "Einfügen" -&gt; "Kopf- und Fußzeile" anpassen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2E4689-099E-4AA2-AA54-24B018679B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A9CC7-7486-4AB7-9381-F0B410DD6511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6C9106C-26A6-4C76-B2FE-B1C3522A1CD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/>
              <a:t>THG-Reduktion innerhalb des Energiesystems</a:t>
            </a:r>
          </a:p>
          <a:p>
            <a:r>
              <a:rPr lang="de-DE" dirty="0"/>
              <a:t>Auslaufender Bestand: Wegfall kumulierter THG-Vermeidung bis 2035</a:t>
            </a:r>
          </a:p>
          <a:p>
            <a:pPr lvl="1"/>
            <a:r>
              <a:rPr lang="de-DE" dirty="0"/>
              <a:t>117 </a:t>
            </a:r>
            <a:r>
              <a:rPr lang="de-DE" dirty="0" err="1"/>
              <a:t>Mt</a:t>
            </a:r>
            <a:r>
              <a:rPr lang="de-DE" dirty="0"/>
              <a:t> CO</a:t>
            </a:r>
            <a:r>
              <a:rPr lang="de-DE" baseline="-25000" dirty="0"/>
              <a:t>2</a:t>
            </a:r>
            <a:r>
              <a:rPr lang="de-DE" dirty="0"/>
              <a:t>, wenn BGA </a:t>
            </a:r>
            <a:r>
              <a:rPr lang="de-DE" dirty="0" err="1"/>
              <a:t>baseload</a:t>
            </a:r>
            <a:r>
              <a:rPr lang="de-DE" dirty="0"/>
              <a:t> (Ersatz durchschn. Strommix)</a:t>
            </a:r>
          </a:p>
          <a:p>
            <a:pPr lvl="1"/>
            <a:r>
              <a:rPr lang="de-DE" dirty="0"/>
              <a:t>210 </a:t>
            </a:r>
            <a:r>
              <a:rPr lang="de-DE" dirty="0" err="1"/>
              <a:t>Mt</a:t>
            </a:r>
            <a:r>
              <a:rPr lang="de-DE" dirty="0"/>
              <a:t> CO</a:t>
            </a:r>
            <a:r>
              <a:rPr lang="de-DE" baseline="-25000" dirty="0"/>
              <a:t>2</a:t>
            </a:r>
            <a:r>
              <a:rPr lang="de-DE" dirty="0"/>
              <a:t>, wenn BGA flexibel (Ersatz Gas-KW)</a:t>
            </a:r>
          </a:p>
          <a:p>
            <a:r>
              <a:rPr lang="de-DE" dirty="0"/>
              <a:t>Generell: </a:t>
            </a:r>
          </a:p>
          <a:p>
            <a:pPr lvl="1"/>
            <a:r>
              <a:rPr lang="de-DE" dirty="0"/>
              <a:t>mit (besseren Konditionen für) </a:t>
            </a:r>
            <a:r>
              <a:rPr lang="de-DE" u="sng" dirty="0"/>
              <a:t>mehr</a:t>
            </a:r>
            <a:r>
              <a:rPr lang="de-DE" dirty="0"/>
              <a:t> …</a:t>
            </a:r>
          </a:p>
          <a:p>
            <a:pPr lvl="1"/>
            <a:r>
              <a:rPr lang="de-DE" dirty="0"/>
              <a:t>… Bestand, Flexibilität, Reststoff-/Güllenutzung, Wärmenutzung 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u="sng" dirty="0">
                <a:sym typeface="Wingdings" panose="05000000000000000000" pitchFamily="2" charset="2"/>
              </a:rPr>
              <a:t>höhere</a:t>
            </a:r>
            <a:r>
              <a:rPr lang="de-DE" dirty="0">
                <a:sym typeface="Wingdings" panose="05000000000000000000" pitchFamily="2" charset="2"/>
              </a:rPr>
              <a:t> THG-Reduktion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THG-Reduktion außerhalb des Energiesystems</a:t>
            </a:r>
          </a:p>
          <a:p>
            <a:r>
              <a:rPr lang="de-DE" dirty="0"/>
              <a:t>THG-Reduktion 2018 durch Lagerung tierischer Exkremente: 1,98 </a:t>
            </a:r>
            <a:r>
              <a:rPr lang="de-DE" dirty="0" err="1"/>
              <a:t>Mt</a:t>
            </a:r>
            <a:r>
              <a:rPr lang="de-DE" dirty="0"/>
              <a:t> CO</a:t>
            </a:r>
            <a:r>
              <a:rPr lang="de-DE" baseline="-25000" dirty="0"/>
              <a:t>2</a:t>
            </a:r>
            <a:r>
              <a:rPr lang="de-DE" dirty="0"/>
              <a:t>-Äq</a:t>
            </a:r>
          </a:p>
          <a:p>
            <a:r>
              <a:rPr lang="de-DE" dirty="0"/>
              <a:t>Entspricht ca. 40 Mio. € bei 20€/t (damaliger Börsenpreis) oder 356 Mio. € bei 180 €/t globale Schadkosten; unterer Wert Methodenkonvention 3.0 UBA)</a:t>
            </a:r>
          </a:p>
        </p:txBody>
      </p:sp>
    </p:spTree>
    <p:extLst>
      <p:ext uri="{BB962C8B-B14F-4D97-AF65-F5344CB8AC3E}">
        <p14:creationId xmlns:p14="http://schemas.microsoft.com/office/powerpoint/2010/main" val="183130863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054649-677D-41C4-8A84-DAC68E72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Systemische Effekte: </a:t>
            </a:r>
            <a:br>
              <a:rPr lang="de-DE" dirty="0"/>
            </a:br>
            <a:r>
              <a:rPr lang="de-DE" b="0" i="1" dirty="0"/>
              <a:t>Jenseits von Energie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BFEE961-4421-4921-8AF1-947772B5DB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 über "Einfügen" -&gt; "Kopf- und Fußzeile" anpassen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A4730A-4DB7-4180-AFD3-3C1EB65788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A9CC7-7486-4AB7-9381-F0B410DD6511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2AA522E-FFF5-47A9-8852-40FCF7C1429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b="1" dirty="0"/>
              <a:t>Abfallverwertung </a:t>
            </a:r>
          </a:p>
          <a:p>
            <a:r>
              <a:rPr lang="de-DE" dirty="0"/>
              <a:t>Nach KrWG: Zusatzerlöse (Entlastung Abfallgebühren) in 2017: 35€/t Bioabfall (170 Mio. € gesamt)</a:t>
            </a:r>
          </a:p>
          <a:p>
            <a:r>
              <a:rPr lang="de-DE" dirty="0"/>
              <a:t>Entsorgung </a:t>
            </a:r>
            <a:r>
              <a:rPr lang="de-DE" dirty="0" err="1"/>
              <a:t>landwi</a:t>
            </a:r>
            <a:r>
              <a:rPr lang="de-DE" dirty="0"/>
              <a:t>. Gärreste, Nutzung im biologischen Landbau (Wegfall BGA-Bestand: 40-50 </a:t>
            </a:r>
            <a:r>
              <a:rPr lang="de-DE" dirty="0" err="1"/>
              <a:t>Mt</a:t>
            </a:r>
            <a:r>
              <a:rPr lang="de-DE" dirty="0"/>
              <a:t> weniger Gülleverwertung)</a:t>
            </a:r>
          </a:p>
          <a:p>
            <a:r>
              <a:rPr lang="de-DE" dirty="0"/>
              <a:t>Substitution von Phosphor- /Mineraldüngerimporten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Weitere </a:t>
            </a:r>
            <a:r>
              <a:rPr lang="de-DE" b="1" dirty="0" err="1"/>
              <a:t>landwi</a:t>
            </a:r>
            <a:r>
              <a:rPr lang="de-DE" b="1" dirty="0"/>
              <a:t>. Bezüge </a:t>
            </a:r>
          </a:p>
          <a:p>
            <a:r>
              <a:rPr lang="de-DE" dirty="0"/>
              <a:t>Boden: Nährstoffmanagement, Fruchtfolge</a:t>
            </a:r>
          </a:p>
          <a:p>
            <a:r>
              <a:rPr lang="de-DE" dirty="0"/>
              <a:t>Landnutzung &amp; Ökosystemleistung: Biodiversität &amp; Grünlandschutz, Tourismus &amp; Erholung</a:t>
            </a:r>
          </a:p>
          <a:p>
            <a:r>
              <a:rPr lang="de-DE" dirty="0"/>
              <a:t>Effekte freiwerdender </a:t>
            </a:r>
            <a:r>
              <a:rPr lang="de-DE" dirty="0" err="1"/>
              <a:t>NawaRo</a:t>
            </a:r>
            <a:r>
              <a:rPr lang="de-DE" dirty="0"/>
              <a:t>-Flächen: von alternativer Nutzung abhängig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Mögliche Synergien Naturschutz</a:t>
            </a:r>
          </a:p>
          <a:p>
            <a:r>
              <a:rPr lang="de-DE" dirty="0"/>
              <a:t>Energetische Nutzung von Landschaftspflegegras; Aufhalten der Verschlechterung der Qualität von Grünlandflächen</a:t>
            </a:r>
          </a:p>
        </p:txBody>
      </p:sp>
    </p:spTree>
    <p:extLst>
      <p:ext uri="{BB962C8B-B14F-4D97-AF65-F5344CB8AC3E}">
        <p14:creationId xmlns:p14="http://schemas.microsoft.com/office/powerpoint/2010/main" val="280302735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80055-43BC-4041-8D70-5A348D7C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9757C9-C5DB-473A-86DD-D7E9A0728B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 über "Einfügen" -&gt; "Kopf- und Fußzeile" anpassen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0887EF-D6AE-4EE2-8147-E4D071D39D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A9CC7-7486-4AB7-9381-F0B410DD6511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01C8DA2-CCA7-4489-8D71-10F6F115D4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 dirty="0"/>
          </a:p>
          <a:p>
            <a:r>
              <a:rPr lang="de-DE" dirty="0"/>
              <a:t>Die IZES gGmbH</a:t>
            </a:r>
          </a:p>
          <a:p>
            <a:endParaRPr lang="de-DE" dirty="0"/>
          </a:p>
          <a:p>
            <a:r>
              <a:rPr lang="de-DE" dirty="0"/>
              <a:t>Biogasanlagen und Post-EEG</a:t>
            </a:r>
          </a:p>
          <a:p>
            <a:endParaRPr lang="de-DE" dirty="0"/>
          </a:p>
          <a:p>
            <a:r>
              <a:rPr lang="de-DE" dirty="0"/>
              <a:t>Funktionen von Biogasanlagen</a:t>
            </a:r>
          </a:p>
          <a:p>
            <a:endParaRPr lang="de-DE" dirty="0"/>
          </a:p>
          <a:p>
            <a:r>
              <a:rPr lang="de-DE" dirty="0"/>
              <a:t>Perspektive von Betreibenden: Post-EEG-Geschäftsfelder</a:t>
            </a:r>
          </a:p>
          <a:p>
            <a:endParaRPr lang="de-DE" dirty="0"/>
          </a:p>
          <a:p>
            <a:r>
              <a:rPr lang="de-DE" dirty="0"/>
              <a:t>Perspektive der Regulatorik: Systemische Effekte</a:t>
            </a:r>
          </a:p>
          <a:p>
            <a:endParaRPr lang="de-DE" dirty="0"/>
          </a:p>
          <a:p>
            <a:r>
              <a:rPr lang="de-DE" dirty="0"/>
              <a:t>Fazit &amp; Schlussfolgerungen</a:t>
            </a:r>
          </a:p>
        </p:txBody>
      </p:sp>
    </p:spTree>
    <p:extLst>
      <p:ext uri="{BB962C8B-B14F-4D97-AF65-F5344CB8AC3E}">
        <p14:creationId xmlns:p14="http://schemas.microsoft.com/office/powerpoint/2010/main" val="142902869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80055-43BC-4041-8D70-5A348D7C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9757C9-C5DB-473A-86DD-D7E9A0728B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 über "Einfügen" -&gt; "Kopf- und Fußzeile" anpassen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0887EF-D6AE-4EE2-8147-E4D071D39D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A9CC7-7486-4AB7-9381-F0B410DD6511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01C8DA2-CCA7-4489-8D71-10F6F115D4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 dirty="0"/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Die IZES gGmbH</a:t>
            </a:r>
          </a:p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Biogasanlagen und Post-EEG</a:t>
            </a:r>
          </a:p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Funktionen von Biogasanlagen</a:t>
            </a:r>
          </a:p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Perspektive von Betreibenden: Post-EEG-Geschäftsfelder</a:t>
            </a:r>
          </a:p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Perspektive der Regulatorik: Systemische Effekte</a:t>
            </a:r>
          </a:p>
          <a:p>
            <a:endParaRPr lang="de-DE" dirty="0"/>
          </a:p>
          <a:p>
            <a:r>
              <a:rPr lang="de-DE" dirty="0"/>
              <a:t>Fazit &amp; Schlussfolgerungen</a:t>
            </a:r>
          </a:p>
        </p:txBody>
      </p:sp>
    </p:spTree>
    <p:extLst>
      <p:ext uri="{BB962C8B-B14F-4D97-AF65-F5344CB8AC3E}">
        <p14:creationId xmlns:p14="http://schemas.microsoft.com/office/powerpoint/2010/main" val="408062767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22EA7C-56BB-4A4B-81C6-1E1EEEF8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41504D-477F-4056-ACE2-1F3A7BFECB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 über "Einfügen" -&gt; "Kopf- und Fußzeile" anpassen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6DB771-5152-47CF-BC2E-8F64398AE6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A9CC7-7486-4AB7-9381-F0B410DD6511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C8AEBB1-5A93-4702-A50D-ECC12540B87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8648" y="1260000"/>
            <a:ext cx="11520000" cy="4968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b="1" dirty="0"/>
              <a:t>Empfehlungen Betreibende</a:t>
            </a:r>
          </a:p>
          <a:p>
            <a:r>
              <a:rPr lang="de-DE" dirty="0"/>
              <a:t>Alles individuell …</a:t>
            </a:r>
          </a:p>
          <a:p>
            <a:r>
              <a:rPr lang="de-DE" dirty="0"/>
              <a:t>Entweder in der VOV &amp; EEG-Systematik bleiben; </a:t>
            </a:r>
          </a:p>
          <a:p>
            <a:pPr lvl="1"/>
            <a:r>
              <a:rPr lang="de-DE" dirty="0"/>
              <a:t>mit Flex, weniger </a:t>
            </a:r>
            <a:r>
              <a:rPr lang="de-DE" dirty="0" err="1"/>
              <a:t>NawaRo</a:t>
            </a:r>
            <a:endParaRPr lang="de-DE" dirty="0"/>
          </a:p>
          <a:p>
            <a:pPr lvl="1"/>
            <a:r>
              <a:rPr lang="de-DE" dirty="0"/>
              <a:t>entscheidend: bessere Wärmenutzung</a:t>
            </a:r>
          </a:p>
          <a:p>
            <a:pPr lvl="1"/>
            <a:r>
              <a:rPr lang="de-DE" dirty="0"/>
              <a:t>Zusatzeinnahmen durch Flex (Großhandelsmarkt: ggfs. signifikant; SDL: evtl. Zubrot)</a:t>
            </a:r>
          </a:p>
          <a:p>
            <a:r>
              <a:rPr lang="de-DE" dirty="0"/>
              <a:t>Oder Umrüstung zur Aufbereitung</a:t>
            </a:r>
          </a:p>
          <a:p>
            <a:pPr lvl="1"/>
            <a:r>
              <a:rPr lang="de-DE" dirty="0"/>
              <a:t>V.a., wenn geringe Chancen bei Ausschreibung und/oder Wärmenutzung</a:t>
            </a:r>
          </a:p>
          <a:p>
            <a:pPr lvl="1"/>
            <a:r>
              <a:rPr lang="de-DE" dirty="0"/>
              <a:t>Möglichkeit der Cluster-Bildung entscheidend</a:t>
            </a:r>
          </a:p>
          <a:p>
            <a:pPr lvl="1"/>
            <a:r>
              <a:rPr lang="de-DE" dirty="0"/>
              <a:t>Zusatzeinnahmen THG-Quote entscheidend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Empfehlung Politik / Regulierung</a:t>
            </a:r>
          </a:p>
          <a:p>
            <a:r>
              <a:rPr lang="de-DE" dirty="0"/>
              <a:t>Strategischer Erhalt des Bestands, fehlender Ausbaupfad (inzwischen z.T. korrigiert)</a:t>
            </a:r>
          </a:p>
          <a:p>
            <a:r>
              <a:rPr lang="de-DE" dirty="0"/>
              <a:t>Anreize zur THG-Reduktion schaffen</a:t>
            </a:r>
          </a:p>
          <a:p>
            <a:r>
              <a:rPr lang="de-DE" dirty="0"/>
              <a:t>Anreize für Anlagenpooling (z.B. Kompression &amp; Einspeisung durch Netzbetreiber</a:t>
            </a:r>
          </a:p>
          <a:p>
            <a:r>
              <a:rPr lang="de-DE" dirty="0"/>
              <a:t>Reihe von Einzelempfehlungen (zu Netzentgelten, Rahmen bei SDL; Regulierung Landschaftspflegematerial etc.) </a:t>
            </a:r>
          </a:p>
          <a:p>
            <a:r>
              <a:rPr lang="de-DE" dirty="0"/>
              <a:t>Generell: besseres energiewirtschaftliches Umfeld: Strom-, Wärme- &amp; CO2-Preis (inzwischen z.T. korrigiert?)</a:t>
            </a:r>
          </a:p>
        </p:txBody>
      </p:sp>
    </p:spTree>
    <p:extLst>
      <p:ext uri="{BB962C8B-B14F-4D97-AF65-F5344CB8AC3E}">
        <p14:creationId xmlns:p14="http://schemas.microsoft.com/office/powerpoint/2010/main" val="113087063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A91617-BC78-4EC3-B4E6-5EB2A4B1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Schlussfolgerungen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EFBBD8F-0B8D-4E57-BD3E-A592FA5422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 über "Einfügen" -&gt; "Kopf- und Fußzeile" anpassen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5B1D56-BC85-4D5F-AED7-7B00E9EBC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A9CC7-7486-4AB7-9381-F0B410DD6511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A7A0641-4696-44E4-856E-7889CAA5E63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Biogas ist nicht nur Strom! </a:t>
            </a:r>
          </a:p>
          <a:p>
            <a:pPr lvl="1"/>
            <a:r>
              <a:rPr lang="de-DE" dirty="0"/>
              <a:t>Wärme: inzwischen angekommen</a:t>
            </a:r>
          </a:p>
          <a:p>
            <a:pPr lvl="1"/>
            <a:r>
              <a:rPr lang="de-DE" dirty="0"/>
              <a:t>Steuerbare, THG-arme, resiliente (kein Energie-Import) Leistung: angekommen? </a:t>
            </a:r>
          </a:p>
          <a:p>
            <a:pPr lvl="1"/>
            <a:r>
              <a:rPr lang="de-DE" dirty="0"/>
              <a:t>Weiterer Beitrag zur THG-Minderung: angekommen? </a:t>
            </a:r>
          </a:p>
          <a:p>
            <a:pPr lvl="1"/>
            <a:r>
              <a:rPr lang="de-DE" dirty="0"/>
              <a:t>Weitere Systembeiträge: angekommen? </a:t>
            </a:r>
          </a:p>
          <a:p>
            <a:r>
              <a:rPr lang="de-DE" dirty="0"/>
              <a:t>Post-EEG: frühe Planung wichtig!</a:t>
            </a:r>
          </a:p>
          <a:p>
            <a:r>
              <a:rPr lang="de-DE" dirty="0"/>
              <a:t>Rentabilität Geschäftsfelder: (fast) alles von Regulierung abhängig!</a:t>
            </a:r>
          </a:p>
          <a:p>
            <a:pPr lvl="1"/>
            <a:r>
              <a:rPr lang="de-DE" dirty="0"/>
              <a:t>Energiepreise</a:t>
            </a:r>
          </a:p>
          <a:p>
            <a:pPr lvl="1"/>
            <a:r>
              <a:rPr lang="de-DE" dirty="0"/>
              <a:t>Verlässlicher CO2-Preispfad</a:t>
            </a:r>
          </a:p>
          <a:p>
            <a:pPr lvl="1"/>
            <a:r>
              <a:rPr lang="de-DE" dirty="0"/>
              <a:t>Betriebliche </a:t>
            </a:r>
            <a:r>
              <a:rPr lang="de-DE" dirty="0" err="1"/>
              <a:t>benefits</a:t>
            </a:r>
            <a:r>
              <a:rPr lang="de-DE" dirty="0"/>
              <a:t> von weiteren Systembeiträgen</a:t>
            </a:r>
          </a:p>
          <a:p>
            <a:r>
              <a:rPr lang="de-DE" dirty="0"/>
              <a:t>Letztlich gesellschaftlicher Konsens zur Biogasnutzung nötig</a:t>
            </a:r>
          </a:p>
          <a:p>
            <a:pPr lvl="1"/>
            <a:r>
              <a:rPr lang="de-DE" dirty="0"/>
              <a:t>Strommarkt: Biogas als Substitut zu Erdgas</a:t>
            </a:r>
          </a:p>
          <a:p>
            <a:pPr lvl="1"/>
            <a:r>
              <a:rPr lang="de-DE" dirty="0"/>
              <a:t>Wieviel Biogas wollen wir? Wieviel (neue) Erdgas-KW wollen wir stattdessen?</a:t>
            </a:r>
          </a:p>
        </p:txBody>
      </p:sp>
    </p:spTree>
    <p:extLst>
      <p:ext uri="{BB962C8B-B14F-4D97-AF65-F5344CB8AC3E}">
        <p14:creationId xmlns:p14="http://schemas.microsoft.com/office/powerpoint/2010/main" val="55502797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189361B-0B5B-4A1E-AD3F-8A00444A45D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Fußzeile über "Einfügen" -&gt; "Kopf- und Fußzeile" anpassen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447574-CCE3-43F6-A31F-17FDF8A607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4A9CC7-7486-4AB7-9381-F0B410DD6511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E580A4F-A892-4A94-AF06-8D4AA74F1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steht das alles?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D3CA9DC-B0E4-4133-A152-79095EA2ADB3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de-DE" dirty="0"/>
              <a:t>Synopse der Post-EEG-Studien</a:t>
            </a:r>
          </a:p>
          <a:p>
            <a:endParaRPr lang="de-DE" dirty="0"/>
          </a:p>
          <a:p>
            <a:r>
              <a:rPr lang="de-DE" dirty="0"/>
              <a:t>Auflistung der Rolle von Biogas aus Betreibenden- und Systemperspektive</a:t>
            </a:r>
          </a:p>
          <a:p>
            <a:endParaRPr lang="de-DE" dirty="0"/>
          </a:p>
          <a:p>
            <a:r>
              <a:rPr lang="de-DE" dirty="0"/>
              <a:t>Zusammenfassung der Post-EEG-Studien in Anhängen</a:t>
            </a:r>
          </a:p>
          <a:p>
            <a:endParaRPr lang="de-DE" dirty="0"/>
          </a:p>
          <a:p>
            <a:r>
              <a:rPr lang="de-DE" dirty="0"/>
              <a:t>33 bzw. 75 (mit Anhängen) Seiten statt 1000+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8806D94-CAEC-4AA8-8F2C-B7374FBFB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79628">
            <a:off x="1106058" y="1607588"/>
            <a:ext cx="3539130" cy="424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7350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8ED852-CD9D-4F28-B4C7-5ACD774BE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2EB98C9-56E1-4404-A395-631D112923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 über "Einfügen" -&gt; "Kopf- und Fußzeile" anpassen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3B4C00-83C0-4509-AAC9-A7C5727CFA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A9CC7-7486-4AB7-9381-F0B410DD6511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4B92D1D-8584-47DF-9C85-652A9B070DC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BE20plus / Dotzauer et al. 2021: </a:t>
            </a:r>
            <a:r>
              <a:rPr lang="de-DE" sz="2500" b="0" i="1" u="none" strike="noStrike" baseline="0" dirty="0">
                <a:solidFill>
                  <a:srgbClr val="0B6C93"/>
                </a:solidFill>
                <a:latin typeface="+mn-lt"/>
              </a:rPr>
              <a:t>Bioenergie – Potentiale, Langfristperspektiven und Strategien Anlagen zur Stromerzeugung nach 2020 (BE20plus). Schlussbericht</a:t>
            </a:r>
            <a:r>
              <a:rPr lang="de-DE" sz="2500" b="0" i="0" u="none" strike="noStrike" baseline="0" dirty="0">
                <a:solidFill>
                  <a:srgbClr val="0B6C93"/>
                </a:solidFill>
                <a:latin typeface="+mn-lt"/>
              </a:rPr>
              <a:t>. Gefördert durch BMEL/FNR. DBFZ gGmbH, UFZ GmbH, IZES gGmbH, IER, Uni Hohenheim, Next Kraftwerke GmbH. Leipzig, Saarbrücken, Berlin, Hohenheim, Köln. 4.2.21</a:t>
            </a:r>
          </a:p>
          <a:p>
            <a:r>
              <a:rPr lang="de-DE" sz="2500" dirty="0">
                <a:solidFill>
                  <a:srgbClr val="0B6C93"/>
                </a:solidFill>
                <a:latin typeface="+mn-lt"/>
              </a:rPr>
              <a:t>Biogas </a:t>
            </a:r>
            <a:r>
              <a:rPr lang="de-DE" sz="2500" dirty="0" err="1">
                <a:solidFill>
                  <a:srgbClr val="0B6C93"/>
                </a:solidFill>
                <a:latin typeface="+mn-lt"/>
              </a:rPr>
              <a:t>Autarkt</a:t>
            </a:r>
            <a:r>
              <a:rPr lang="de-DE" sz="2500" dirty="0">
                <a:solidFill>
                  <a:srgbClr val="0B6C93"/>
                </a:solidFill>
                <a:latin typeface="+mn-lt"/>
              </a:rPr>
              <a:t> / Pertagnol et al. 2020: Biogasbestandsanlagen nach der EEG-Phase – Geschäftsmodelle einer energetischen Eigenversorgung landwirtschaftlicher Betriebe mittels ihrer Biogasanlagen (Biogas Autark). Schlussbericht. </a:t>
            </a:r>
            <a:r>
              <a:rPr lang="de-DE" sz="2500" b="0" i="0" u="none" strike="noStrike" baseline="0" dirty="0">
                <a:solidFill>
                  <a:srgbClr val="0B6C93"/>
                </a:solidFill>
                <a:latin typeface="+mn-lt"/>
              </a:rPr>
              <a:t>Gefördert durch BMEL/FNR. IZES gGmbH, Uni Hohenheim. Saarbrücken und Hohenheim. 09/2020</a:t>
            </a:r>
            <a:endParaRPr lang="de-DE" sz="2500" dirty="0">
              <a:solidFill>
                <a:srgbClr val="0B6C93"/>
              </a:solidFill>
              <a:latin typeface="+mn-lt"/>
            </a:endParaRPr>
          </a:p>
          <a:p>
            <a:r>
              <a:rPr lang="de-DE" dirty="0" err="1"/>
              <a:t>BiogasNatur</a:t>
            </a:r>
            <a:r>
              <a:rPr lang="de-DE" dirty="0"/>
              <a:t> / Noll. Et al. 2020: </a:t>
            </a:r>
            <a:r>
              <a:rPr lang="de-DE" sz="2600" b="0" i="1" u="none" strike="noStrike" baseline="0" dirty="0">
                <a:solidFill>
                  <a:srgbClr val="0B6C93"/>
                </a:solidFill>
                <a:latin typeface="+mn-lt"/>
              </a:rPr>
              <a:t>Naturschutz-bezogene Optimierung der Rohstoffbereitstellung für Biomasseanlagen. Endbericht im Projekt </a:t>
            </a:r>
            <a:r>
              <a:rPr lang="de-DE" sz="2600" b="0" i="1" u="none" strike="noStrike" baseline="0" dirty="0" err="1">
                <a:solidFill>
                  <a:srgbClr val="0B6C93"/>
                </a:solidFill>
                <a:latin typeface="+mn-lt"/>
              </a:rPr>
              <a:t>BiogasNatur</a:t>
            </a:r>
            <a:r>
              <a:rPr lang="de-DE" sz="2600" b="0" i="0" u="none" strike="noStrike" baseline="0" dirty="0">
                <a:solidFill>
                  <a:srgbClr val="0B6C93"/>
                </a:solidFill>
                <a:latin typeface="+mn-lt"/>
              </a:rPr>
              <a:t>. Gefördert durch BMU/</a:t>
            </a:r>
            <a:r>
              <a:rPr lang="de-DE" sz="2600" b="0" i="0" u="none" strike="noStrike" baseline="0" dirty="0" err="1">
                <a:solidFill>
                  <a:srgbClr val="0B6C93"/>
                </a:solidFill>
                <a:latin typeface="+mn-lt"/>
              </a:rPr>
              <a:t>BfN</a:t>
            </a:r>
            <a:r>
              <a:rPr lang="de-DE" sz="2600" b="0" i="0" u="none" strike="noStrike" baseline="0" dirty="0">
                <a:solidFill>
                  <a:srgbClr val="0B6C93"/>
                </a:solidFill>
                <a:latin typeface="+mn-lt"/>
              </a:rPr>
              <a:t>. </a:t>
            </a:r>
            <a:r>
              <a:rPr lang="de-DE" sz="2600" b="0" i="0" u="none" strike="noStrike" baseline="0" dirty="0" err="1">
                <a:solidFill>
                  <a:srgbClr val="0B6C93"/>
                </a:solidFill>
                <a:latin typeface="+mn-lt"/>
              </a:rPr>
              <a:t>BfN</a:t>
            </a:r>
            <a:r>
              <a:rPr lang="de-DE" sz="2600" b="0" i="0" u="none" strike="noStrike" baseline="0" dirty="0">
                <a:solidFill>
                  <a:srgbClr val="0B6C93"/>
                </a:solidFill>
                <a:latin typeface="+mn-lt"/>
              </a:rPr>
              <a:t> Skripten 555. IZES gGmbH, Bosch &amp; Partner GmbH. Bonn – Bad Godesberg 2020</a:t>
            </a:r>
            <a:endParaRPr lang="de-DE" sz="2600" dirty="0">
              <a:solidFill>
                <a:srgbClr val="0B6C93"/>
              </a:solidFill>
              <a:latin typeface="+mn-lt"/>
            </a:endParaRPr>
          </a:p>
          <a:p>
            <a:r>
              <a:rPr lang="de-DE" dirty="0"/>
              <a:t>Matschoss et al. 2024: Die Bioenergie in der Energiewende </a:t>
            </a:r>
            <a:r>
              <a:rPr lang="de-DE" b="0" i="0" u="none" strike="noStrike" baseline="0" dirty="0">
                <a:solidFill>
                  <a:srgbClr val="0B6C93"/>
                </a:solidFill>
                <a:latin typeface="+mn-lt"/>
              </a:rPr>
              <a:t>und die „Post-EEG-Frage“. Eine Synopse von Post-EEG-Studien. IZES gGmbH Schriftenreihe 2024_01. IZES gGmbH, Berlin und Saarbrücken.</a:t>
            </a:r>
            <a:endParaRPr lang="de-DE" dirty="0">
              <a:solidFill>
                <a:srgbClr val="0B6C93"/>
              </a:solidFill>
              <a:latin typeface="+mn-lt"/>
            </a:endParaRPr>
          </a:p>
          <a:p>
            <a:r>
              <a:rPr lang="de-DE" dirty="0" err="1"/>
              <a:t>MakroBiogas</a:t>
            </a:r>
            <a:r>
              <a:rPr lang="de-DE" dirty="0"/>
              <a:t> / Matschoss et al. 2019: </a:t>
            </a:r>
            <a:r>
              <a:rPr lang="de-DE" b="0" i="1" u="none" strike="noStrike" baseline="0" dirty="0">
                <a:solidFill>
                  <a:srgbClr val="0B6C93"/>
                </a:solidFill>
                <a:latin typeface="+mn-lt"/>
              </a:rPr>
              <a:t>Analyse der gesamtökonomischen Effekte von Biogasanlagen. Wirkungsabschätzung des EEG (</a:t>
            </a:r>
            <a:r>
              <a:rPr lang="de-DE" b="0" i="1" u="none" strike="noStrike" baseline="0" dirty="0" err="1">
                <a:solidFill>
                  <a:srgbClr val="0B6C93"/>
                </a:solidFill>
                <a:latin typeface="+mn-lt"/>
              </a:rPr>
              <a:t>MakroBiogas</a:t>
            </a:r>
            <a:r>
              <a:rPr lang="de-DE" b="0" i="1" u="none" strike="noStrike" baseline="0" dirty="0">
                <a:solidFill>
                  <a:srgbClr val="0B6C93"/>
                </a:solidFill>
                <a:latin typeface="+mn-lt"/>
              </a:rPr>
              <a:t>)</a:t>
            </a:r>
            <a:r>
              <a:rPr lang="de-DE" b="0" i="0" u="none" strike="noStrike" baseline="0" dirty="0">
                <a:solidFill>
                  <a:srgbClr val="0B6C93"/>
                </a:solidFill>
                <a:latin typeface="+mn-lt"/>
              </a:rPr>
              <a:t>. Endbericht. Gefördert durch BMEL/FNR. IZES gGmbH, DBFZ gGmbH, UFZ GmbH. Saarbrücken, Leipzig und Berlin. 12.11.19</a:t>
            </a:r>
          </a:p>
        </p:txBody>
      </p:sp>
    </p:spTree>
    <p:extLst>
      <p:ext uri="{BB962C8B-B14F-4D97-AF65-F5344CB8AC3E}">
        <p14:creationId xmlns:p14="http://schemas.microsoft.com/office/powerpoint/2010/main" val="385198452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996435D-5A5C-49E6-A061-FA2516130F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Dr. Patrick Matschoss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FC3AC6-F834-4E21-9958-4A027326D30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/>
              <a:t>IZES gGmbH, Büro Berlin</a:t>
            </a:r>
          </a:p>
          <a:p>
            <a:r>
              <a:rPr lang="de-DE" dirty="0">
                <a:hlinkClick r:id="rId2"/>
              </a:rPr>
              <a:t>matschoss@izes.de</a:t>
            </a:r>
            <a:r>
              <a:rPr lang="de-DE" dirty="0"/>
              <a:t> 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DA92E41-EEC2-4DBB-B6C8-FE439E78A8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2848901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80055-43BC-4041-8D70-5A348D7C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9757C9-C5DB-473A-86DD-D7E9A0728B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 über "Einfügen" -&gt; "Kopf- und Fußzeile" anpassen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0887EF-D6AE-4EE2-8147-E4D071D39D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A9CC7-7486-4AB7-9381-F0B410DD6511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01C8DA2-CCA7-4489-8D71-10F6F115D4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 dirty="0"/>
          </a:p>
          <a:p>
            <a:r>
              <a:rPr lang="de-DE" dirty="0"/>
              <a:t>Die IZES gGmbH</a:t>
            </a:r>
          </a:p>
          <a:p>
            <a:endParaRPr lang="de-DE" dirty="0"/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Biogasanlagen und Post-EEG</a:t>
            </a:r>
          </a:p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Funktionen von Biogasanlagen</a:t>
            </a:r>
          </a:p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Perspektive von Betreibenden: Post-EEG-Geschäftsfelder</a:t>
            </a:r>
          </a:p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Perspektive der Regulatorik: Systemische Effekte</a:t>
            </a:r>
          </a:p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Fazit &amp; Schlussfolgerungen</a:t>
            </a:r>
          </a:p>
        </p:txBody>
      </p:sp>
    </p:spTree>
    <p:extLst>
      <p:ext uri="{BB962C8B-B14F-4D97-AF65-F5344CB8AC3E}">
        <p14:creationId xmlns:p14="http://schemas.microsoft.com/office/powerpoint/2010/main" val="25892074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7AA56-A046-4761-BEE7-68ABF8FE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IZES gGmbH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DA89607-6512-44B0-866B-E90F35400D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 über "Einfügen" -&gt; "Kopf- und Fußzeile" anpassen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190EE1-4FBF-4FD0-99BC-0F667B5738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A9CC7-7486-4AB7-9381-F0B410DD6511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543D1C2-CA69-4604-ABA5-C74BD9512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196752"/>
            <a:ext cx="9408704" cy="524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479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A5C44E-27E0-4FF7-86EA-7DC82FCF9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IZES gGmbH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0B67FD7-C4D8-48EB-A97F-93554352C6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 über "Einfügen" -&gt; "Kopf- und Fußzeile" anpassen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BF5037-1E98-42A5-94D7-4F03991BEA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A9CC7-7486-4AB7-9381-F0B410DD6511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62B670A-831E-4A5D-B9DE-A073A944E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1244710"/>
            <a:ext cx="8346147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1831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80055-43BC-4041-8D70-5A348D7C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9757C9-C5DB-473A-86DD-D7E9A0728B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 über "Einfügen" -&gt; "Kopf- und Fußzeile" anpassen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0887EF-D6AE-4EE2-8147-E4D071D39D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A9CC7-7486-4AB7-9381-F0B410DD6511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01C8DA2-CCA7-4489-8D71-10F6F115D4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 dirty="0"/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Die IZES gGmbH</a:t>
            </a:r>
          </a:p>
          <a:p>
            <a:endParaRPr lang="de-DE" dirty="0"/>
          </a:p>
          <a:p>
            <a:r>
              <a:rPr lang="de-DE" dirty="0"/>
              <a:t>Biogasanlagen und Post-EEG</a:t>
            </a:r>
          </a:p>
          <a:p>
            <a:endParaRPr lang="de-DE" dirty="0"/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Funktionen von Biogasanlagen</a:t>
            </a:r>
          </a:p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Perspektive von Betreibenden: Post-EEG-Geschäftsfelder</a:t>
            </a:r>
          </a:p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Perspektive der Regulatorik: Systemische Effekte</a:t>
            </a:r>
          </a:p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Fazit &amp; Schlussfolgerungen</a:t>
            </a:r>
          </a:p>
        </p:txBody>
      </p:sp>
    </p:spTree>
    <p:extLst>
      <p:ext uri="{BB962C8B-B14F-4D97-AF65-F5344CB8AC3E}">
        <p14:creationId xmlns:p14="http://schemas.microsoft.com/office/powerpoint/2010/main" val="400939938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6EB508A-1250-4C8A-9AB7-1E29C9888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Biogasanlagen &amp; Post-EEG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187A91-724B-40E7-9F6A-27F39765A6B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 dirty="0"/>
              <a:t>Matschoss et al. 2019, </a:t>
            </a:r>
            <a:r>
              <a:rPr lang="de-DE" dirty="0" err="1"/>
              <a:t>Abb</a:t>
            </a:r>
            <a:r>
              <a:rPr lang="de-DE" dirty="0"/>
              <a:t> 8, S. 104 &amp; S. 119; Pertagnol et al. 2020; Noll et al. 2020; Dotzauer et al. 2021; Barchmann et al. 2024; Matschoss et al. 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5CC15D-7112-48DF-BF16-2D970225F23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D84A9CC7-7486-4AB7-9381-F0B410DD6511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52BEF85-54F7-4F5A-9561-50B49399070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0971" y="1115982"/>
            <a:ext cx="5580000" cy="2241009"/>
          </a:xfrm>
        </p:spPr>
        <p:txBody>
          <a:bodyPr>
            <a:normAutofit/>
          </a:bodyPr>
          <a:lstStyle/>
          <a:p>
            <a:r>
              <a:rPr lang="de-DE" dirty="0"/>
              <a:t>Mehrere „Post-EEG“-Studien</a:t>
            </a:r>
          </a:p>
          <a:p>
            <a:pPr lvl="1"/>
            <a:r>
              <a:rPr lang="de-DE" sz="2000" dirty="0"/>
              <a:t>Suche nach neuen Geschäftsfeldern </a:t>
            </a:r>
          </a:p>
          <a:p>
            <a:pPr lvl="1"/>
            <a:r>
              <a:rPr lang="de-DE" sz="2000" dirty="0"/>
              <a:t>Analyse systemischer Effekte</a:t>
            </a:r>
          </a:p>
          <a:p>
            <a:r>
              <a:rPr lang="de-DE" dirty="0"/>
              <a:t>Was sagen die „Post-EEG“-Studien?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FF66680-89EA-400A-99AB-E86310773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86" y="2551004"/>
            <a:ext cx="5725513" cy="3676995"/>
          </a:xfrm>
          <a:prstGeom prst="rect">
            <a:avLst/>
          </a:prstGeom>
        </p:spPr>
      </p:pic>
      <p:sp>
        <p:nvSpPr>
          <p:cNvPr id="8" name="Textplatzhalter 5">
            <a:extLst>
              <a:ext uri="{FF2B5EF4-FFF2-40B4-BE49-F238E27FC236}">
                <a16:creationId xmlns:a16="http://schemas.microsoft.com/office/drawing/2014/main" id="{BC096071-BC1B-4479-8EF3-84305C51641F}"/>
              </a:ext>
            </a:extLst>
          </p:cNvPr>
          <p:cNvSpPr txBox="1">
            <a:spLocks/>
          </p:cNvSpPr>
          <p:nvPr/>
        </p:nvSpPr>
        <p:spPr>
          <a:xfrm>
            <a:off x="370486" y="1120022"/>
            <a:ext cx="5725512" cy="1430982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429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  <a:tabLst/>
              <a:defRPr sz="2400" b="0" i="0" u="none" strike="noStrike" cap="none" spc="0" baseline="0" dirty="0">
                <a:solidFill>
                  <a:srgbClr val="1466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8001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  <a:tabLst/>
              <a:defRPr sz="2400" b="0" i="0" u="none" strike="noStrike" cap="none" spc="0" baseline="0" dirty="0">
                <a:solidFill>
                  <a:srgbClr val="1466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58863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  <a:tabLst/>
              <a:defRPr sz="2400" b="0" i="0" u="none" strike="noStrike" cap="none" spc="0" baseline="0" dirty="0">
                <a:solidFill>
                  <a:srgbClr val="1466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058863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  <a:tabLst/>
              <a:defRPr sz="2400" b="0" i="0" u="none" strike="noStrike" cap="none" spc="0" baseline="0" dirty="0">
                <a:solidFill>
                  <a:srgbClr val="1466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058863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Arial" panose="020B0604020202020204" pitchFamily="34" charset="0"/>
              <a:buChar char="•"/>
              <a:tabLst/>
              <a:defRPr sz="2400" b="0" i="0" u="none" strike="noStrike" cap="none" spc="0" baseline="0" dirty="0">
                <a:solidFill>
                  <a:srgbClr val="1466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de-DE" dirty="0"/>
              <a:t>Frühere Studien gingen – je nach EEG – von Rückgängen der BGA-Kapazitäten bis 2035 um über 2/3 aus</a:t>
            </a:r>
          </a:p>
          <a:p>
            <a:pPr hangingPunct="1"/>
            <a:r>
              <a:rPr lang="de-DE" dirty="0"/>
              <a:t>Durch aktuelle Regulierung („Biogaspaket“) z.T. korrigiert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55AC5A2-5FFF-483F-B316-3E18BD53D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3356991"/>
            <a:ext cx="2275567" cy="287100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12A7A68-ACAC-4308-9A2E-D315F152E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72250">
            <a:off x="6821310" y="3660043"/>
            <a:ext cx="1682880" cy="239941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1815AE3-1F7E-4525-AE72-85D124DAC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8654" y="3546916"/>
            <a:ext cx="2079754" cy="249148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F12F150-5176-4A93-9623-2342552E49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09542">
            <a:off x="8558849" y="3806117"/>
            <a:ext cx="1690090" cy="223968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5FFCAB1-2B39-41C6-8623-5144A791BE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48633">
            <a:off x="9523287" y="3770922"/>
            <a:ext cx="1448683" cy="225857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5254D83-A968-413E-B8EC-10212EAA2F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09765">
            <a:off x="10130144" y="3735421"/>
            <a:ext cx="1553758" cy="224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1708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80055-43BC-4041-8D70-5A348D7C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9757C9-C5DB-473A-86DD-D7E9A0728B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 über "Einfügen" -&gt; "Kopf- und Fußzeile" anpassen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0887EF-D6AE-4EE2-8147-E4D071D39D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A9CC7-7486-4AB7-9381-F0B410DD6511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01C8DA2-CCA7-4489-8D71-10F6F115D4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 dirty="0"/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Die IZES gGmbH</a:t>
            </a:r>
          </a:p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Biogasanlagen und Post-EEG</a:t>
            </a:r>
          </a:p>
          <a:p>
            <a:endParaRPr lang="de-DE" dirty="0"/>
          </a:p>
          <a:p>
            <a:r>
              <a:rPr lang="de-DE" dirty="0"/>
              <a:t>Funktionen von Biogasanlagen</a:t>
            </a:r>
          </a:p>
          <a:p>
            <a:endParaRPr lang="de-DE" dirty="0"/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Perspektive von Betreibenden: Post-EEG-Geschäftsfelder</a:t>
            </a:r>
          </a:p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Perspektive der Regulatorik: Systemische Effekte</a:t>
            </a:r>
          </a:p>
          <a:p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Fazit &amp; Schlussfolgerungen</a:t>
            </a:r>
          </a:p>
        </p:txBody>
      </p:sp>
    </p:spTree>
    <p:extLst>
      <p:ext uri="{BB962C8B-B14F-4D97-AF65-F5344CB8AC3E}">
        <p14:creationId xmlns:p14="http://schemas.microsoft.com/office/powerpoint/2010/main" val="393759892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2656926-A3DC-43D6-B829-40CE0040A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Funktionen Biogas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961F55D-20BB-4428-A077-054DCC8FED0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 dirty="0"/>
              <a:t>Matschoss et al. 2019, Abb. 1, S. 20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D63E64-AA42-45FA-9B42-CB5803C8DA6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D84A9CC7-7486-4AB7-9381-F0B410DD6511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689D97E-74E3-4C04-AAC5-AE7D2CD19E17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096000" y="1259999"/>
            <a:ext cx="5774971" cy="4968000"/>
          </a:xfrm>
        </p:spPr>
        <p:txBody>
          <a:bodyPr/>
          <a:lstStyle/>
          <a:p>
            <a:r>
              <a:rPr lang="de-DE" dirty="0"/>
              <a:t>Übersichtsstudie „</a:t>
            </a:r>
            <a:r>
              <a:rPr lang="de-DE" dirty="0" err="1"/>
              <a:t>MakroBiogas</a:t>
            </a:r>
            <a:r>
              <a:rPr lang="de-DE" dirty="0"/>
              <a:t>“</a:t>
            </a:r>
          </a:p>
          <a:p>
            <a:pPr lvl="1"/>
            <a:r>
              <a:rPr lang="de-DE" dirty="0"/>
              <a:t>gesamtwirtschaftliche Wirkungen von Biogasanlagen </a:t>
            </a:r>
          </a:p>
          <a:p>
            <a:pPr lvl="1"/>
            <a:r>
              <a:rPr lang="de-DE" dirty="0"/>
              <a:t>Erstmalige Quantifizierung der Leistungen, soweit möglich</a:t>
            </a:r>
          </a:p>
          <a:p>
            <a:r>
              <a:rPr lang="de-DE" dirty="0"/>
              <a:t>Funktionen Energiekonversion (orange)</a:t>
            </a:r>
          </a:p>
          <a:p>
            <a:pPr lvl="1"/>
            <a:r>
              <a:rPr lang="de-DE" dirty="0"/>
              <a:t>VOV (Strom, teils Wärme)</a:t>
            </a:r>
          </a:p>
          <a:p>
            <a:pPr lvl="1"/>
            <a:r>
              <a:rPr lang="de-DE" dirty="0"/>
              <a:t>Aufbereitung &amp; Einspeisung (CH</a:t>
            </a:r>
            <a:r>
              <a:rPr lang="de-DE" baseline="-25000" dirty="0"/>
              <a:t>4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alle energetischen Anwendungen</a:t>
            </a:r>
          </a:p>
          <a:p>
            <a:pPr lvl="2"/>
            <a:r>
              <a:rPr lang="de-DE" dirty="0"/>
              <a:t>alle stofflichen Anwendungen</a:t>
            </a:r>
          </a:p>
          <a:p>
            <a:r>
              <a:rPr lang="de-DE" dirty="0"/>
              <a:t>naturwissenschaftliche &amp; agronomische Funktionen (blau)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97F6B65-DCD6-4225-A379-A7A2BB74C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29" y="2119593"/>
            <a:ext cx="5702963" cy="42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9153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0000FF"/>
      </a:hlink>
      <a:folHlink>
        <a:srgbClr val="FF00FF"/>
      </a:folHlink>
    </a:clrScheme>
    <a:fontScheme name="IZES 202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1741</Words>
  <Application>Microsoft Office PowerPoint</Application>
  <PresentationFormat>Breitbild</PresentationFormat>
  <Paragraphs>306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Arial</vt:lpstr>
      <vt:lpstr>Calibri</vt:lpstr>
      <vt:lpstr>Ebrima</vt:lpstr>
      <vt:lpstr>Office</vt:lpstr>
      <vt:lpstr>PowerPoint-Präsentation</vt:lpstr>
      <vt:lpstr>Agenda</vt:lpstr>
      <vt:lpstr>Agenda</vt:lpstr>
      <vt:lpstr>IZES gGmbH</vt:lpstr>
      <vt:lpstr>IZES gGmbH</vt:lpstr>
      <vt:lpstr>Agenda</vt:lpstr>
      <vt:lpstr>Biogasanlagen &amp; Post-EEG</vt:lpstr>
      <vt:lpstr>Agenda</vt:lpstr>
      <vt:lpstr>Funktionen Biogas</vt:lpstr>
      <vt:lpstr>Agenda</vt:lpstr>
      <vt:lpstr>Post-EEG-Geschäftsfelder: Übersicht</vt:lpstr>
      <vt:lpstr>Post-EEG-Geschäftsfelder: Strom</vt:lpstr>
      <vt:lpstr>Post-EEG-Geschäftsfelder: Wärme</vt:lpstr>
      <vt:lpstr>Post-EEG-Geschäftsfelder: Biomethan</vt:lpstr>
      <vt:lpstr>Post-EEG-Geschäftsfelder: Anderes</vt:lpstr>
      <vt:lpstr>Agenda</vt:lpstr>
      <vt:lpstr>Systemische Effekte:  Bestandsentwicklung &amp; Effekte im Energiesystem</vt:lpstr>
      <vt:lpstr>Systemische Effekte:  THG-Reduktionen</vt:lpstr>
      <vt:lpstr>Systemische Effekte:  Jenseits von Energie</vt:lpstr>
      <vt:lpstr>Agenda</vt:lpstr>
      <vt:lpstr>Fazit</vt:lpstr>
      <vt:lpstr>Schlussfolgerungen</vt:lpstr>
      <vt:lpstr>Wo steht das alles?</vt:lpstr>
      <vt:lpstr>Literatur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 Thönes</dc:creator>
  <cp:lastModifiedBy>matschoss</cp:lastModifiedBy>
  <cp:revision>77</cp:revision>
  <dcterms:modified xsi:type="dcterms:W3CDTF">2025-06-11T08:49:13Z</dcterms:modified>
</cp:coreProperties>
</file>